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4" r:id="rId3"/>
    <p:sldId id="265" r:id="rId4"/>
    <p:sldId id="266" r:id="rId5"/>
    <p:sldId id="267" r:id="rId6"/>
    <p:sldId id="268" r:id="rId7"/>
    <p:sldId id="271" r:id="rId8"/>
    <p:sldId id="273" r:id="rId9"/>
    <p:sldId id="275" r:id="rId10"/>
    <p:sldId id="269" r:id="rId11"/>
    <p:sldId id="270" r:id="rId12"/>
    <p:sldId id="258" r:id="rId13"/>
    <p:sldId id="274" r:id="rId14"/>
    <p:sldId id="276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FF"/>
    <a:srgbClr val="FF00FF"/>
    <a:srgbClr val="FF0080"/>
    <a:srgbClr val="FFFFFF"/>
    <a:srgbClr val="5D7E9D"/>
    <a:srgbClr val="19191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1734" autoAdjust="0"/>
  </p:normalViewPr>
  <p:slideViewPr>
    <p:cSldViewPr snapToObjects="1">
      <p:cViewPr>
        <p:scale>
          <a:sx n="66" d="100"/>
          <a:sy n="66" d="100"/>
        </p:scale>
        <p:origin x="-64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96A5AD0D-64DC-460E-9AF8-544EAEEED2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FCAD48BC-2988-4AC8-A086-34A288157C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18382-1E2B-49C3-83A1-8EDF7AD61824}" type="slidenum">
              <a:rPr lang="en-US"/>
              <a:pPr/>
              <a:t>12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927C3-4113-4DDB-A555-A7524E32C15C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numbers"/>
          <p:cNvPicPr>
            <a:picLocks noChangeAspect="1" noChangeArrowheads="1"/>
          </p:cNvPicPr>
          <p:nvPr/>
        </p:nvPicPr>
        <p:blipFill>
          <a:blip r:embed="rId2" cstate="print"/>
          <a:srcRect t="3125" b="314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5428E2-22B8-4A76-A84E-99108FDAB72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6459538"/>
            <a:ext cx="91440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000" dirty="0">
              <a:solidFill>
                <a:srgbClr val="00CCFF"/>
              </a:solidFill>
              <a:effectLst/>
            </a:endParaRPr>
          </a:p>
        </p:txBody>
      </p:sp>
      <p:sp>
        <p:nvSpPr>
          <p:cNvPr id="3093" name="Rectangle 21"/>
          <p:cNvSpPr>
            <a:spLocks noChangeArrowheads="1"/>
          </p:cNvSpPr>
          <p:nvPr userDrawn="1"/>
        </p:nvSpPr>
        <p:spPr bwMode="auto">
          <a:xfrm>
            <a:off x="1084263" y="188913"/>
            <a:ext cx="68865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600">
                <a:solidFill>
                  <a:schemeClr val="folHlink"/>
                </a:solidFill>
                <a:effectLst/>
                <a:latin typeface="Arial Narrow" pitchFamily="34" charset="0"/>
                <a:cs typeface="Times New Roman" pitchFamily="18" charset="0"/>
              </a:rPr>
              <a:t>Ministry of Culture of  the Republic of Macedonia – Cultural Heritage Protection Office</a:t>
            </a:r>
          </a:p>
        </p:txBody>
      </p:sp>
      <p:pic>
        <p:nvPicPr>
          <p:cNvPr id="3094" name="Picture 22" descr="Uprava za zastita-logo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600" y="115888"/>
            <a:ext cx="436563" cy="438150"/>
          </a:xfrm>
          <a:prstGeom prst="rect">
            <a:avLst/>
          </a:prstGeom>
          <a:noFill/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221413"/>
            <a:ext cx="4788532" cy="476250"/>
          </a:xfr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pic>
        <p:nvPicPr>
          <p:cNvPr id="3095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6365965"/>
            <a:ext cx="3816424" cy="4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8AA7-30CD-476B-8076-44C30A318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EDAA3-3570-4B90-8EE8-637825E73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7C65-A1C4-4CE9-BB44-28906BE53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97E0-B280-47A9-B55B-D75BD86C2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5EEF-DFF2-4B21-9D56-E62E8DF6D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ED4FF-D75E-4998-A364-FAC715729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72F11-BE10-4793-8CE4-27B39496C8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20C2A-2E02-4B23-BE45-64965C126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40997-DDF6-45A2-A123-E0E407A290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numbers"/>
          <p:cNvPicPr>
            <a:picLocks noChangeAspect="1" noChangeArrowheads="1"/>
          </p:cNvPicPr>
          <p:nvPr/>
        </p:nvPicPr>
        <p:blipFill>
          <a:blip r:embed="rId13" cstate="print"/>
          <a:srcRect t="3117" b="3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A905C9CD-30B3-4146-86E7-36C5606F76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383338"/>
            <a:ext cx="91440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000" dirty="0">
              <a:solidFill>
                <a:srgbClr val="00CCFF"/>
              </a:solidFill>
              <a:effectLst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576" y="6365965"/>
            <a:ext cx="3816424" cy="4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.pzvlov@uzkn.gov.m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ogo centar_konecen_mal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772816"/>
            <a:ext cx="5400675" cy="3368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34938"/>
            <a:ext cx="8229600" cy="1143001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General objectives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0100"/>
            <a:ext cx="8229600" cy="37004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Monitoring of the state-of-affairs and necessities for digitization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Education – thematic trainings in the field of </a:t>
            </a:r>
            <a:r>
              <a:rPr lang="en-US" sz="2200" b="1" dirty="0" err="1">
                <a:solidFill>
                  <a:srgbClr val="FFCC00"/>
                </a:solidFill>
              </a:rPr>
              <a:t>digitalisation</a:t>
            </a:r>
            <a:r>
              <a:rPr lang="en-US" sz="2200" b="1" dirty="0">
                <a:solidFill>
                  <a:srgbClr val="FFCC00"/>
                </a:solidFill>
              </a:rPr>
              <a:t> of cultural heritage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E</a:t>
            </a:r>
            <a:r>
              <a:rPr lang="pl-PL" sz="2200" b="1" dirty="0">
                <a:solidFill>
                  <a:srgbClr val="FFCC00"/>
                </a:solidFill>
              </a:rPr>
              <a:t>-</a:t>
            </a:r>
            <a:r>
              <a:rPr lang="en-US" sz="2200" b="1" dirty="0">
                <a:solidFill>
                  <a:srgbClr val="FFCC00"/>
                </a:solidFill>
              </a:rPr>
              <a:t>learning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Creation of joint platform of recommendations, standards and guidelines 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Quality</a:t>
            </a:r>
            <a:r>
              <a:rPr lang="pl-PL" sz="2200" b="1" dirty="0">
                <a:solidFill>
                  <a:srgbClr val="FFCC00"/>
                </a:solidFill>
              </a:rPr>
              <a:t> web site </a:t>
            </a:r>
            <a:endParaRPr lang="en-US" sz="2200" b="1" dirty="0">
              <a:solidFill>
                <a:srgbClr val="FFCC00"/>
              </a:solidFill>
            </a:endParaRP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Education by organizing seminars, conferences, popular lectures, publications of brochures and / or other printed materials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en-US" sz="2200" b="1" dirty="0">
                <a:solidFill>
                  <a:srgbClr val="FFCC00"/>
                </a:solidFill>
              </a:rPr>
              <a:t>Strengthening of the Regional cooperation in the field of culture with the SEE countries</a:t>
            </a:r>
          </a:p>
          <a:p>
            <a:pPr>
              <a:lnSpc>
                <a:spcPct val="80000"/>
              </a:lnSpc>
              <a:spcBef>
                <a:spcPct val="100000"/>
              </a:spcBef>
            </a:pPr>
            <a:endParaRPr lang="en-US" sz="22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 order to secure  long-term success and economic sustainability, the digitalization initiatives  should meet several preconditions:</a:t>
            </a:r>
            <a:r>
              <a:rPr lang="en-US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FFCC00"/>
                </a:solidFill>
              </a:rPr>
              <a:t>Politi</a:t>
            </a:r>
            <a:r>
              <a:rPr lang="en-US" sz="1800" b="1" dirty="0">
                <a:solidFill>
                  <a:srgbClr val="FFCC00"/>
                </a:solidFill>
              </a:rPr>
              <a:t>cal and institutional strategies, and their adjustment;</a:t>
            </a:r>
            <a:r>
              <a:rPr lang="en-US" sz="1800" dirty="0">
                <a:solidFill>
                  <a:srgbClr val="FFCC00"/>
                </a:solidFill>
              </a:rPr>
              <a:t> </a:t>
            </a:r>
          </a:p>
          <a:p>
            <a:r>
              <a:rPr lang="en-US" sz="1800" b="1" dirty="0">
                <a:solidFill>
                  <a:srgbClr val="FFCC00"/>
                </a:solidFill>
              </a:rPr>
              <a:t>Stronger coordination at national and better exchange at regional level at segments of policies, </a:t>
            </a:r>
            <a:r>
              <a:rPr lang="en-US" sz="1800" b="1" dirty="0" err="1">
                <a:solidFill>
                  <a:srgbClr val="FFCC00"/>
                </a:solidFill>
              </a:rPr>
              <a:t>programmes</a:t>
            </a:r>
            <a:r>
              <a:rPr lang="en-US" sz="1800" b="1" dirty="0">
                <a:solidFill>
                  <a:srgbClr val="FFCC00"/>
                </a:solidFill>
              </a:rPr>
              <a:t> and projects </a:t>
            </a:r>
          </a:p>
          <a:p>
            <a:r>
              <a:rPr lang="pl-PL" sz="1800" b="1" dirty="0">
                <a:solidFill>
                  <a:srgbClr val="FFCC00"/>
                </a:solidFill>
              </a:rPr>
              <a:t>Integra</a:t>
            </a:r>
            <a:r>
              <a:rPr lang="en-US" sz="1800" b="1" dirty="0" err="1">
                <a:solidFill>
                  <a:srgbClr val="FFCC00"/>
                </a:solidFill>
              </a:rPr>
              <a:t>tion</a:t>
            </a:r>
            <a:r>
              <a:rPr lang="en-US" sz="1800" b="1" dirty="0">
                <a:solidFill>
                  <a:srgbClr val="FFCC00"/>
                </a:solidFill>
              </a:rPr>
              <a:t> of the activities of the research and cultural institutions; </a:t>
            </a:r>
          </a:p>
          <a:p>
            <a:r>
              <a:rPr lang="en-US" sz="1800" b="1" dirty="0">
                <a:solidFill>
                  <a:srgbClr val="FFCC00"/>
                </a:solidFill>
              </a:rPr>
              <a:t>Establishment of guidelines and offering best practices</a:t>
            </a:r>
            <a:r>
              <a:rPr lang="pl-PL" sz="1800" b="1" dirty="0">
                <a:solidFill>
                  <a:srgbClr val="FFCC00"/>
                </a:solidFill>
              </a:rPr>
              <a:t> </a:t>
            </a:r>
            <a:endParaRPr lang="en-US" sz="1800" b="1" dirty="0">
              <a:solidFill>
                <a:srgbClr val="FFCC00"/>
              </a:solidFill>
            </a:endParaRPr>
          </a:p>
          <a:p>
            <a:r>
              <a:rPr lang="en-US" sz="1800" b="1" dirty="0">
                <a:solidFill>
                  <a:srgbClr val="FFCC00"/>
                </a:solidFill>
              </a:rPr>
              <a:t>Monitoring and </a:t>
            </a:r>
            <a:r>
              <a:rPr lang="en-US" sz="1800" b="1" dirty="0" err="1">
                <a:solidFill>
                  <a:srgbClr val="FFCC00"/>
                </a:solidFill>
              </a:rPr>
              <a:t>utilisation</a:t>
            </a:r>
            <a:r>
              <a:rPr lang="en-US" sz="1800" b="1" dirty="0">
                <a:solidFill>
                  <a:srgbClr val="FFCC00"/>
                </a:solidFill>
              </a:rPr>
              <a:t> of global standards for </a:t>
            </a:r>
            <a:r>
              <a:rPr lang="en-US" sz="1800" b="1" dirty="0" err="1">
                <a:solidFill>
                  <a:srgbClr val="FFCC00"/>
                </a:solidFill>
              </a:rPr>
              <a:t>digitalisation</a:t>
            </a:r>
            <a:r>
              <a:rPr lang="en-US" sz="1800" b="1" dirty="0">
                <a:solidFill>
                  <a:srgbClr val="FFCC00"/>
                </a:solidFill>
              </a:rPr>
              <a:t>;</a:t>
            </a:r>
          </a:p>
          <a:p>
            <a:r>
              <a:rPr lang="en-US" sz="1800" b="1" dirty="0">
                <a:solidFill>
                  <a:srgbClr val="FFCC00"/>
                </a:solidFill>
              </a:rPr>
              <a:t>Persistence</a:t>
            </a:r>
          </a:p>
          <a:p>
            <a:r>
              <a:rPr lang="en-US" sz="1800" b="1" dirty="0">
                <a:solidFill>
                  <a:srgbClr val="FFCC00"/>
                </a:solidFill>
              </a:rPr>
              <a:t>Establishment of concrete relations and strengthening of communication, public awareness and cooperation with: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Private sector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Media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Organizations for protection of the rights of intellectual property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Tourism sector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Civil sector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Education sector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CC00"/>
                </a:solidFill>
              </a:rPr>
              <a:t>Research and academic sector</a:t>
            </a:r>
            <a:r>
              <a:rPr lang="pl-PL" sz="1800" dirty="0">
                <a:solidFill>
                  <a:srgbClr val="FFCC00"/>
                </a:solidFill>
              </a:rPr>
              <a:t> </a:t>
            </a:r>
            <a:endParaRPr lang="en-US" sz="1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GB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Forming a Network of national representatives - experts from the countries of SEE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838"/>
            <a:ext cx="8229600" cy="2016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b="1" dirty="0">
                <a:solidFill>
                  <a:srgbClr val="FFCC00"/>
                </a:solidFill>
              </a:rPr>
              <a:t>By officially nominated experts from each of the countries from SEE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solidFill>
                  <a:srgbClr val="FFCC00"/>
                </a:solidFill>
              </a:rPr>
              <a:t>Representatives from </a:t>
            </a:r>
            <a:r>
              <a:rPr lang="en-GB" sz="2400" b="1" smtClean="0">
                <a:solidFill>
                  <a:srgbClr val="FFCC00"/>
                </a:solidFill>
              </a:rPr>
              <a:t>UNESCO-Venice Office</a:t>
            </a:r>
            <a:endParaRPr lang="en-GB" sz="2400" b="1" dirty="0">
              <a:solidFill>
                <a:srgbClr val="FFCC00"/>
              </a:solidFill>
            </a:endParaRPr>
          </a:p>
          <a:p>
            <a:pPr lvl="1">
              <a:lnSpc>
                <a:spcPct val="80000"/>
              </a:lnSpc>
            </a:pPr>
            <a:endParaRPr lang="en-GB" sz="2400" b="1" dirty="0">
              <a:solidFill>
                <a:srgbClr val="FFCC00"/>
              </a:solidFill>
            </a:endParaRPr>
          </a:p>
          <a:p>
            <a:pPr lvl="1">
              <a:lnSpc>
                <a:spcPct val="80000"/>
              </a:lnSpc>
            </a:pPr>
            <a:endParaRPr lang="en-GB" sz="2400" b="1" dirty="0">
              <a:solidFill>
                <a:srgbClr val="FFCC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1800" b="1" dirty="0">
                <a:solidFill>
                  <a:srgbClr val="FFCC00"/>
                </a:solidFill>
              </a:rPr>
              <a:t>To share the national experiences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solidFill>
                  <a:srgbClr val="FFCC00"/>
                </a:solidFill>
              </a:rPr>
              <a:t>To build a joint platform of series of recommendations, guidelines, digitalization standards…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solidFill>
                  <a:srgbClr val="FFCC00"/>
                </a:solidFill>
              </a:rPr>
              <a:t>Performing of periodical assessments on the progress of the digitalization processes by securing feedback to the involved parties.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Regional Centre for Digitalisation of Cultural Heritage, through regional and international cooperation will enable:</a:t>
            </a:r>
            <a:r>
              <a:rPr lang="en-US" sz="2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7388"/>
            <a:ext cx="8229600" cy="4135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expanding, enriching and promoting of the digitalisation process in the region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sharing of knowledge and good practices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increasing the awareness and understanding for the existent international standards, recommendations and guidelines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strengthening of the development of the regional process of coordination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training in digitalisation of cultural heritage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CC00"/>
                </a:solidFill>
              </a:rPr>
              <a:t>improvement of the protection and promotion of cultural heritage in SEE, through development of the capacities of the institutions and experts</a:t>
            </a:r>
            <a:r>
              <a:rPr lang="en-US" sz="2400" dirty="0">
                <a:solidFill>
                  <a:srgbClr val="FFCC00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9518" y="361908"/>
            <a:ext cx="854404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Expected results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Establishment of the Regional Center as a platform for discussion, coordination and alignment of the national measures and strategies for digitization of the cultural heritage in the countries of south-eastern Europe;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creation of joint platform for exchange and discussion of the positive experiences and recommendations concerning the digitization, standardization, longevity of the data-base and preservation of the cultural web-sites.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Aid for the countries of south-eastern Europe in order for them to improve their approach and enhance their awareness. This process will usher these countries in the common global cultural space;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Education – training and exchange of experts in the field of digitization of the cultural heritage;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Appropriate protection of the valuable cultural heritage in the countries of south-eastern Europe.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73126" y="3699433"/>
            <a:ext cx="7164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Zoran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Pavlov MA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  <a:hlinkClick r:id="rId3"/>
              </a:rPr>
              <a:t>z.pzvlov@uzkn.gov.mk</a:t>
            </a:r>
            <a:r>
              <a: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 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159732" y="2807258"/>
            <a:ext cx="6192837" cy="892175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 your attention!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150938" y="631825"/>
            <a:ext cx="68865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600" dirty="0">
                <a:solidFill>
                  <a:schemeClr val="folHlink"/>
                </a:solidFill>
                <a:effectLst/>
                <a:latin typeface="Arial Narrow" pitchFamily="34" charset="0"/>
                <a:cs typeface="Times New Roman" pitchFamily="18" charset="0"/>
              </a:rPr>
              <a:t>Ministry of Culture of  the Republic of Macedonia – Cultural Heritage Protection Office</a:t>
            </a:r>
          </a:p>
        </p:txBody>
      </p:sp>
      <p:pic>
        <p:nvPicPr>
          <p:cNvPr id="30732" name="Picture 12" descr="Uprava za zastita-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0276" y="492125"/>
            <a:ext cx="436562" cy="438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nfo plat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7041976" cy="43074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795" name="Picture 3" descr="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7953" y="3248980"/>
            <a:ext cx="2059347" cy="14653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3796" name="Picture 4" descr="IM0003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900" y="229766"/>
            <a:ext cx="2057400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3797" name="Picture 5" descr="IM000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900" y="1700808"/>
            <a:ext cx="2057400" cy="15430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3798" name="Picture 6" descr="IM0004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900" y="4689140"/>
            <a:ext cx="2057400" cy="154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9897575"/>
          <p:cNvPicPr>
            <a:picLocks noChangeAspect="1" noChangeArrowheads="1"/>
          </p:cNvPicPr>
          <p:nvPr/>
        </p:nvPicPr>
        <p:blipFill>
          <a:blip r:embed="rId2" cstate="print"/>
          <a:srcRect l="12544"/>
          <a:stretch>
            <a:fillRect/>
          </a:stretch>
        </p:blipFill>
        <p:spPr bwMode="auto">
          <a:xfrm>
            <a:off x="3306763" y="1905000"/>
            <a:ext cx="2581275" cy="342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19" name="Picture 3" descr="398975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1736812"/>
            <a:ext cx="2713037" cy="342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1906588" cy="717550"/>
          </a:xfrm>
          <a:noFill/>
          <a:ln/>
        </p:spPr>
        <p:txBody>
          <a:bodyPr anchorCtr="1"/>
          <a:lstStyle/>
          <a:p>
            <a:r>
              <a:rPr lang="en-US" sz="3200"/>
              <a:t>2008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133600" y="457200"/>
            <a:ext cx="64008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Inauguration of the Regional Center for Digitization of Cultural Heritage</a:t>
            </a:r>
          </a:p>
        </p:txBody>
      </p:sp>
      <p:pic>
        <p:nvPicPr>
          <p:cNvPr id="34822" name="Picture 6" descr="39897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984" y="1905000"/>
            <a:ext cx="3136900" cy="3429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975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premises of the Regional Center for Digitization of Cultural Heritage</a:t>
            </a:r>
          </a:p>
        </p:txBody>
      </p:sp>
      <p:pic>
        <p:nvPicPr>
          <p:cNvPr id="35843" name="Picture 3" descr="DSCN0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9450" y="4251325"/>
            <a:ext cx="2741613" cy="2055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4" name="Picture 4" descr="DSCN0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977900"/>
            <a:ext cx="4156075" cy="311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5" name="Picture 5" descr="DSCN03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75" y="996813"/>
            <a:ext cx="4152900" cy="3116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6" name="Picture 6" descr="DSCN96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5363" y="4251325"/>
            <a:ext cx="2744787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5847" name="Picture 7" descr="DSCN9650"/>
          <p:cNvPicPr>
            <a:picLocks noChangeAspect="1" noChangeArrowheads="1"/>
          </p:cNvPicPr>
          <p:nvPr/>
        </p:nvPicPr>
        <p:blipFill>
          <a:blip r:embed="rId6" cstate="print">
            <a:lum bright="18000" contrast="30000"/>
          </a:blip>
          <a:srcRect/>
          <a:stretch>
            <a:fillRect/>
          </a:stretch>
        </p:blipFill>
        <p:spPr bwMode="auto">
          <a:xfrm>
            <a:off x="358775" y="4251325"/>
            <a:ext cx="2744788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14363"/>
            <a:ext cx="8229600" cy="869950"/>
          </a:xfrm>
          <a:noFill/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</a:rPr>
              <a:t>Training course on Digitization of Cultural Heritage - 2008</a:t>
            </a:r>
          </a:p>
        </p:txBody>
      </p:sp>
      <p:pic>
        <p:nvPicPr>
          <p:cNvPr id="36867" name="Picture 3" descr="DSCN0371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36621"/>
          <a:stretch>
            <a:fillRect/>
          </a:stretch>
        </p:blipFill>
        <p:spPr bwMode="auto">
          <a:xfrm>
            <a:off x="3551238" y="1828800"/>
            <a:ext cx="2049462" cy="2330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68" name="Picture 4" descr="DSCN035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69" name="Picture 5" descr="DSCN0357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950" y="4267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70" name="Picture 6" descr="DSCN0359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3413" y="1828800"/>
            <a:ext cx="3106737" cy="2330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71" name="Picture 7" descr="DSCN036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0713" y="4267200"/>
            <a:ext cx="2743200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6872" name="Picture 8" descr="DSCN0364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828800"/>
            <a:ext cx="3232150" cy="2330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46138"/>
            <a:ext cx="5076825" cy="114300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 staff employed in the Center</a:t>
            </a:r>
          </a:p>
        </p:txBody>
      </p:sp>
      <p:pic>
        <p:nvPicPr>
          <p:cNvPr id="37891" name="Picture 3" descr="DSCN96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813" y="3115862"/>
            <a:ext cx="2915480" cy="218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2" name="Picture 4" descr="DSCN96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999" y="3115862"/>
            <a:ext cx="2915481" cy="218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3" name="Picture 5" descr="DSCN96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99" y="3115862"/>
            <a:ext cx="2915481" cy="2185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4" name="Picture 6" descr="_MG_784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5183" y="800708"/>
            <a:ext cx="3531617" cy="2354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8463" y="419100"/>
            <a:ext cx="5881687" cy="741363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Regional Workshop</a:t>
            </a:r>
            <a:br>
              <a:rPr lang="en-US" sz="2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400" i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Digitization of Cultural Heritage in SEE</a:t>
            </a:r>
            <a:br>
              <a:rPr lang="en-US" sz="2400" i="1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400" dirty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October 2010</a:t>
            </a:r>
          </a:p>
        </p:txBody>
      </p:sp>
      <p:pic>
        <p:nvPicPr>
          <p:cNvPr id="40964" name="Picture 4" descr="baner di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17" y="274638"/>
            <a:ext cx="2554287" cy="599916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66" name="Picture 6" descr="_MG_73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5" y="1736812"/>
            <a:ext cx="3154363" cy="210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67" name="Picture 7" descr="_MG_7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113" y="3940262"/>
            <a:ext cx="3154362" cy="210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68" name="Picture 8" descr="_MG_7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1850" y="3933912"/>
            <a:ext cx="3154363" cy="210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0969" name="Picture 9" descr="_MG_73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6925" y="1736812"/>
            <a:ext cx="3154363" cy="21018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_MG_74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628775"/>
            <a:ext cx="5292725" cy="3529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3010" name="Picture 2" descr="_MG_785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98144"/>
            <a:ext cx="2879725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1" name="Picture 3" descr="_MG_7860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2376488"/>
            <a:ext cx="2879725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lood" dir="t"/>
          </a:scene3d>
          <a:sp3d extrusionH="254000" contourW="19050">
            <a:bevelT w="82550" h="44450" prst="divot"/>
            <a:bevelB w="82550" h="44450" prst="angle"/>
            <a:contourClr>
              <a:srgbClr val="FFFFFF"/>
            </a:contourClr>
          </a:sp3d>
        </p:spPr>
      </p:pic>
      <p:pic>
        <p:nvPicPr>
          <p:cNvPr id="43012" name="Picture 4" descr="_MG_7568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376488"/>
            <a:ext cx="2879725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flood" dir="t"/>
          </a:scene3d>
          <a:sp3d extrusionH="254000" contourW="19050">
            <a:bevelT w="82550" h="44450" prst="relaxedInset"/>
            <a:bevelB w="82550" h="44450"/>
            <a:contourClr>
              <a:srgbClr val="FFFFFF"/>
            </a:contourClr>
          </a:sp3d>
        </p:spPr>
      </p:pic>
      <p:pic>
        <p:nvPicPr>
          <p:cNvPr id="43013" name="Picture 5" descr="_MG_7862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4638"/>
            <a:ext cx="2879725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4" name="Picture 6" descr="_MG_7481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7201"/>
            <a:ext cx="2879725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3015" name="Picture 7" descr="_MG_74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468813"/>
            <a:ext cx="2878137" cy="1919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1817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 descr="DSCN1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5556" y="261817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DSCN1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3935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 descr="DSCN1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312876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 descr="DSCN11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2939" y="4363935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DSCN11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05556" y="4363935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 descr="DSCN11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2939" y="2312876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1" name="Picture 10" descr="DSCN11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05556" y="2312876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Picture 11" descr="DSCN11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2939" y="260648"/>
            <a:ext cx="2469341" cy="185200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Rectangle 12"/>
          <p:cNvSpPr/>
          <p:nvPr/>
        </p:nvSpPr>
        <p:spPr>
          <a:xfrm>
            <a:off x="432048" y="2312876"/>
            <a:ext cx="943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Training for the digitalization of the cultural heritage - 2010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template">
  <a:themeElements>
    <a:clrScheme name="businesstemplate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usiness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usines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template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template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HD:Users:jonathanpearce:Desktop:desktop16-5-07:buisness images:businesstemplate.pot</Template>
  <TotalTime>610</TotalTime>
  <Words>540</Words>
  <Application>Microsoft Office PowerPoint</Application>
  <PresentationFormat>Prikaz na zaslonu (4:3)</PresentationFormat>
  <Paragraphs>61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businesstemplate</vt:lpstr>
      <vt:lpstr>Slajd 1</vt:lpstr>
      <vt:lpstr>Slajd 2</vt:lpstr>
      <vt:lpstr>2008</vt:lpstr>
      <vt:lpstr>The premises of the Regional Center for Digitization of Cultural Heritage</vt:lpstr>
      <vt:lpstr>Training course on Digitization of Cultural Heritage - 2008</vt:lpstr>
      <vt:lpstr>The staff employed in the Center</vt:lpstr>
      <vt:lpstr>Regional Workshop Digitization of Cultural Heritage in SEE October 2010</vt:lpstr>
      <vt:lpstr>Slajd 8</vt:lpstr>
      <vt:lpstr>Slajd 9</vt:lpstr>
      <vt:lpstr>General objectives</vt:lpstr>
      <vt:lpstr>In order to secure  long-term success and economic sustainability, the digitalization initiatives  should meet several preconditions: </vt:lpstr>
      <vt:lpstr>Forming a Network of national representatives - experts from the countries of SEE</vt:lpstr>
      <vt:lpstr>Regional Centre for Digitalisation of Cultural Heritage, through regional and international cooperation will enable: 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Business Template</dc:title>
  <dc:creator>Presentation Magazine</dc:creator>
  <cp:lastModifiedBy>uco</cp:lastModifiedBy>
  <cp:revision>40</cp:revision>
  <dcterms:created xsi:type="dcterms:W3CDTF">2007-05-29T14:52:18Z</dcterms:created>
  <dcterms:modified xsi:type="dcterms:W3CDTF">2011-05-19T11:37:26Z</dcterms:modified>
</cp:coreProperties>
</file>